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  <p:sldMasterId id="2147483672" r:id="rId5"/>
    <p:sldMasterId id="2147483674" r:id="rId6"/>
  </p:sldMasterIdLst>
  <p:notesMasterIdLst>
    <p:notesMasterId r:id="rId8"/>
  </p:notesMasterIdLst>
  <p:sldIdLst>
    <p:sldId id="259" r:id="rId7"/>
  </p:sldIdLst>
  <p:sldSz cx="9144000" cy="5143500" type="screen16x9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145"/>
    <a:srgbClr val="1961AB"/>
    <a:srgbClr val="0082CA"/>
    <a:srgbClr val="0096D4"/>
    <a:srgbClr val="0F84C9"/>
    <a:srgbClr val="79B829"/>
    <a:srgbClr val="D0103A"/>
    <a:srgbClr val="B7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48919A-B6EB-B895-0968-E5DD315A5675}" v="2" dt="2021-05-27T15:39:15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332" autoAdjust="0"/>
    <p:restoredTop sz="94672"/>
  </p:normalViewPr>
  <p:slideViewPr>
    <p:cSldViewPr snapToGrid="0" snapToObjects="1">
      <p:cViewPr varScale="1">
        <p:scale>
          <a:sx n="98" d="100"/>
          <a:sy n="98" d="100"/>
        </p:scale>
        <p:origin x="1531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127b7fde28ed9d162a0a32668de98a6fb0052be7bd8a71b2bf484c22e7a967ce::" providerId="AD" clId="Web-{A648919A-B6EB-B895-0968-E5DD315A5675}"/>
    <pc:docChg chg="modSld">
      <pc:chgData name="Guest User" userId="S::urn:spo:anon#127b7fde28ed9d162a0a32668de98a6fb0052be7bd8a71b2bf484c22e7a967ce::" providerId="AD" clId="Web-{A648919A-B6EB-B895-0968-E5DD315A5675}" dt="2021-05-27T15:39:15.815" v="1" actId="14100"/>
      <pc:docMkLst>
        <pc:docMk/>
      </pc:docMkLst>
      <pc:sldChg chg="modSp">
        <pc:chgData name="Guest User" userId="S::urn:spo:anon#127b7fde28ed9d162a0a32668de98a6fb0052be7bd8a71b2bf484c22e7a967ce::" providerId="AD" clId="Web-{A648919A-B6EB-B895-0968-E5DD315A5675}" dt="2021-05-27T15:39:15.815" v="1" actId="14100"/>
        <pc:sldMkLst>
          <pc:docMk/>
          <pc:sldMk cId="0" sldId="259"/>
        </pc:sldMkLst>
        <pc:picChg chg="mod">
          <ac:chgData name="Guest User" userId="S::urn:spo:anon#127b7fde28ed9d162a0a32668de98a6fb0052be7bd8a71b2bf484c22e7a967ce::" providerId="AD" clId="Web-{A648919A-B6EB-B895-0968-E5DD315A5675}" dt="2021-05-27T15:39:15.815" v="1" actId="14100"/>
          <ac:picMkLst>
            <pc:docMk/>
            <pc:sldMk cId="0" sldId="259"/>
            <ac:picMk id="14" creationId="{0AA1BEAA-922C-456E-93ED-B98926F326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34FA-F63C-4F48-B7B8-8764D11D216C}" type="datetimeFigureOut">
              <a:rPr lang="en-NL" smtClean="0"/>
              <a:t>05/27/2021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C38E9-2075-430A-B45C-44568BA2641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690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C38E9-2075-430A-B45C-44568BA26410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173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18545" y="1637845"/>
            <a:ext cx="7402748" cy="782344"/>
          </a:xfrm>
          <a:prstGeom prst="rect">
            <a:avLst/>
          </a:prstGeom>
        </p:spPr>
        <p:txBody>
          <a:bodyPr/>
          <a:lstStyle>
            <a:lvl1pPr algn="l" defTabSz="88900">
              <a:defRPr sz="3500" b="1" i="0" cap="none">
                <a:solidFill>
                  <a:schemeClr val="bg1"/>
                </a:solidFill>
                <a:latin typeface="Segoe UI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718544" y="2420189"/>
            <a:ext cx="740274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Segoe UI"/>
                <a:cs typeface="Segoe 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71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719136" y="1291083"/>
            <a:ext cx="7543260" cy="296160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34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1291446"/>
            <a:ext cx="3665166" cy="365202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1291446"/>
            <a:ext cx="3665166" cy="294672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34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5480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05480" y="2028320"/>
            <a:ext cx="3668409" cy="291515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585735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585735" y="2028320"/>
            <a:ext cx="3668409" cy="22098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5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2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1303097"/>
            <a:ext cx="3665166" cy="152386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310393"/>
            <a:ext cx="3663950" cy="15165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4633814" y="2979362"/>
            <a:ext cx="3665166" cy="12805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22"/>
          </p:nvPr>
        </p:nvSpPr>
        <p:spPr>
          <a:xfrm>
            <a:off x="741804" y="2986658"/>
            <a:ext cx="3663950" cy="19568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23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641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17974" y="2987706"/>
            <a:ext cx="3665166" cy="125046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19190" y="1278194"/>
            <a:ext cx="3663950" cy="15214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25964" y="1278194"/>
            <a:ext cx="3663950" cy="15214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25964" y="2987705"/>
            <a:ext cx="3665166" cy="195576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22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87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203200"/>
            <a:ext cx="9144000" cy="4940299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8957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34517" y="2874761"/>
            <a:ext cx="5765260" cy="60625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1961AB"/>
                </a:solidFill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4517" y="3481016"/>
            <a:ext cx="5765260" cy="4215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0" y="200024"/>
            <a:ext cx="9144000" cy="2490369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2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33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14666" y="1140080"/>
            <a:ext cx="7402748" cy="667890"/>
          </a:xfrm>
          <a:prstGeom prst="rect">
            <a:avLst/>
          </a:prstGeom>
        </p:spPr>
        <p:txBody>
          <a:bodyPr/>
          <a:lstStyle>
            <a:lvl1pPr algn="l">
              <a:defRPr sz="3000" b="1" i="0" cap="none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714665" y="2005880"/>
            <a:ext cx="7402749" cy="22477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baseline="0">
                <a:solidFill>
                  <a:srgbClr val="B7B1A9"/>
                </a:solidFill>
                <a:latin typeface="Segoe UI"/>
                <a:cs typeface="Segoe 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74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719136" y="1291083"/>
            <a:ext cx="7543260" cy="2925318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74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1291446"/>
            <a:ext cx="3665166" cy="365202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1291446"/>
            <a:ext cx="3665166" cy="289592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8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5480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05480" y="2028320"/>
            <a:ext cx="3668409" cy="291515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585735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585735" y="2028320"/>
            <a:ext cx="3668409" cy="22461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5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493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1303097"/>
            <a:ext cx="3665166" cy="152386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310393"/>
            <a:ext cx="3663950" cy="15165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9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4633814" y="2979362"/>
            <a:ext cx="3665166" cy="12805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22"/>
          </p:nvPr>
        </p:nvSpPr>
        <p:spPr>
          <a:xfrm>
            <a:off x="741804" y="2986658"/>
            <a:ext cx="3663950" cy="19568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23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40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19136" y="371690"/>
            <a:ext cx="7543260" cy="81702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17974" y="2987706"/>
            <a:ext cx="3665166" cy="125772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19190" y="1278194"/>
            <a:ext cx="3663950" cy="15214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25964" y="1278194"/>
            <a:ext cx="3663950" cy="15214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25964" y="2987705"/>
            <a:ext cx="3665166" cy="195576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22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25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195942"/>
            <a:ext cx="9144000" cy="4947557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3738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34517" y="2874761"/>
            <a:ext cx="5765260" cy="60625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1961AB"/>
                </a:solidFill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4517" y="3481016"/>
            <a:ext cx="5765260" cy="4215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0" y="200024"/>
            <a:ext cx="9144000" cy="2490369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2"/>
          </p:nvPr>
        </p:nvSpPr>
        <p:spPr>
          <a:xfrm>
            <a:off x="714375" y="4578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645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6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1BB0496-5031-0348-BC39-BA8B9452A4AC}"/>
              </a:ext>
            </a:extLst>
          </p:cNvPr>
          <p:cNvSpPr/>
          <p:nvPr userDrawn="1"/>
        </p:nvSpPr>
        <p:spPr>
          <a:xfrm>
            <a:off x="-1" y="4463414"/>
            <a:ext cx="9144000" cy="68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FD6D04-712D-A341-B024-E0A0F83FA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079" y="401864"/>
            <a:ext cx="1834896" cy="536448"/>
          </a:xfrm>
          <a:prstGeom prst="rect">
            <a:avLst/>
          </a:prstGeom>
        </p:spPr>
      </p:pic>
      <p:pic>
        <p:nvPicPr>
          <p:cNvPr id="5" name="Afbeelding 4" descr="onderwijs achtergrond 16-9.png">
            <a:extLst>
              <a:ext uri="{FF2B5EF4-FFF2-40B4-BE49-F238E27FC236}">
                <a16:creationId xmlns:a16="http://schemas.microsoft.com/office/drawing/2014/main" id="{98412F5B-F097-B340-9FB2-8AD025D3D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9" b="11889"/>
          <a:stretch/>
        </p:blipFill>
        <p:spPr bwMode="auto">
          <a:xfrm>
            <a:off x="0" y="4463415"/>
            <a:ext cx="9144000" cy="68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FB9867A-4248-4F47-91FF-34244F521033}"/>
              </a:ext>
            </a:extLst>
          </p:cNvPr>
          <p:cNvSpPr/>
          <p:nvPr userDrawn="1"/>
        </p:nvSpPr>
        <p:spPr>
          <a:xfrm>
            <a:off x="0" y="1"/>
            <a:ext cx="9144000" cy="204930"/>
          </a:xfrm>
          <a:prstGeom prst="rect">
            <a:avLst/>
          </a:prstGeom>
          <a:solidFill>
            <a:srgbClr val="196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009BB9-9F87-DE40-B429-3CD7FA89B8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69972" y="4400550"/>
            <a:ext cx="1555750" cy="457200"/>
          </a:xfrm>
          <a:prstGeom prst="rect">
            <a:avLst/>
          </a:prstGeom>
        </p:spPr>
      </p:pic>
      <p:pic>
        <p:nvPicPr>
          <p:cNvPr id="6" name="Afbeelding 5" descr="onderwijs 2 achtergrond 16-9.png">
            <a:extLst>
              <a:ext uri="{FF2B5EF4-FFF2-40B4-BE49-F238E27FC236}">
                <a16:creationId xmlns:a16="http://schemas.microsoft.com/office/drawing/2014/main" id="{98B32079-0BD5-4C4C-84BD-99FB1D7D13D3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 b="87413"/>
          <a:stretch/>
        </p:blipFill>
        <p:spPr bwMode="auto">
          <a:xfrm>
            <a:off x="0" y="204931"/>
            <a:ext cx="9144000" cy="44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E462341-C58E-3349-BB58-5C78CA8455AE}"/>
              </a:ext>
            </a:extLst>
          </p:cNvPr>
          <p:cNvSpPr/>
          <p:nvPr userDrawn="1"/>
        </p:nvSpPr>
        <p:spPr>
          <a:xfrm>
            <a:off x="-1" y="92150"/>
            <a:ext cx="9144000" cy="113414"/>
          </a:xfrm>
          <a:prstGeom prst="rect">
            <a:avLst/>
          </a:prstGeom>
          <a:solidFill>
            <a:srgbClr val="0082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D0CFF5F-F359-6E42-9B00-7FD91A5C79E6}"/>
              </a:ext>
            </a:extLst>
          </p:cNvPr>
          <p:cNvSpPr/>
          <p:nvPr userDrawn="1"/>
        </p:nvSpPr>
        <p:spPr>
          <a:xfrm>
            <a:off x="0" y="1"/>
            <a:ext cx="9144000" cy="92148"/>
          </a:xfrm>
          <a:prstGeom prst="rect">
            <a:avLst/>
          </a:prstGeom>
          <a:solidFill>
            <a:srgbClr val="196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A03890-2083-F543-B3EE-AD8DB82B475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269972" y="4400550"/>
            <a:ext cx="155575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61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62" r:id="rId13"/>
    <p:sldLayoutId id="2147483976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el 5"/>
          <p:cNvSpPr>
            <a:spLocks noGrp="1"/>
          </p:cNvSpPr>
          <p:nvPr>
            <p:ph type="title"/>
          </p:nvPr>
        </p:nvSpPr>
        <p:spPr bwMode="auto">
          <a:xfrm>
            <a:off x="255947" y="203283"/>
            <a:ext cx="8808439" cy="8101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200" dirty="0"/>
              <a:t>Acute Encephalopathy in EEG As Compared To Clinical Diagnosis of Delirium</a:t>
            </a:r>
            <a:endParaRPr lang="nl-NL" sz="2200" dirty="0"/>
          </a:p>
        </p:txBody>
      </p:sp>
      <p:sp>
        <p:nvSpPr>
          <p:cNvPr id="22534" name="Tekstvak 8"/>
          <p:cNvSpPr txBox="1">
            <a:spLocks noChangeArrowheads="1"/>
          </p:cNvSpPr>
          <p:nvPr/>
        </p:nvSpPr>
        <p:spPr bwMode="auto">
          <a:xfrm>
            <a:off x="6068851" y="1333065"/>
            <a:ext cx="294139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72,6% of all assessments showed overlap         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between clinical and EEG classifications</a:t>
            </a:r>
          </a:p>
          <a:p>
            <a:pPr eaLnBrk="1" hangingPunct="1"/>
            <a:endParaRPr lang="en-US" sz="100" dirty="0">
              <a:latin typeface="Segoe UI" pitchFamily="34" charset="0"/>
            </a:endParaRPr>
          </a:p>
          <a:p>
            <a:pPr eaLnBrk="1" hangingPunct="1"/>
            <a:endParaRPr lang="en-US" sz="300" dirty="0">
              <a:latin typeface="Segoe UI" pitchFamily="34" charset="0"/>
            </a:endParaRPr>
          </a:p>
          <a:p>
            <a:pPr eaLnBrk="1" hangingPunct="1"/>
            <a:r>
              <a:rPr lang="en-US" sz="1100" dirty="0">
                <a:latin typeface="Segoe UI" pitchFamily="34" charset="0"/>
              </a:rPr>
              <a:t>  Highest delirium      Lowest delirium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severity score:          severity score:   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Delirium/AE             No delirium/No AE</a:t>
            </a:r>
          </a:p>
          <a:p>
            <a:pPr eaLnBrk="1" hangingPunct="1"/>
            <a:endParaRPr lang="en-US" sz="700" dirty="0">
              <a:latin typeface="Segoe U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When clinical diagnosis was no delirium  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but EEG assessment was AE, severity score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was significantly higher 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400" dirty="0">
              <a:latin typeface="Segoe U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EEG could be more sensitive to changes in  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cognitive dysfunction, could pick up on 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</a:t>
            </a:r>
            <a:r>
              <a:rPr lang="en-US" sz="1100">
                <a:latin typeface="Segoe UI" pitchFamily="34" charset="0"/>
              </a:rPr>
              <a:t>subsyndromal delirium as well</a:t>
            </a:r>
            <a:endParaRPr lang="en-US" sz="1100" dirty="0"/>
          </a:p>
        </p:txBody>
      </p:sp>
      <p:sp>
        <p:nvSpPr>
          <p:cNvPr id="22535" name="Tekstvak 11"/>
          <p:cNvSpPr txBox="1">
            <a:spLocks noChangeArrowheads="1"/>
          </p:cNvSpPr>
          <p:nvPr/>
        </p:nvSpPr>
        <p:spPr bwMode="auto">
          <a:xfrm>
            <a:off x="260059" y="1035911"/>
            <a:ext cx="393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000" b="1" dirty="0">
                <a:latin typeface="Segoe UI" pitchFamily="34" charset="0"/>
              </a:rPr>
              <a:t>Introduction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762807"/>
              </p:ext>
            </p:extLst>
          </p:nvPr>
        </p:nvGraphicFramePr>
        <p:xfrm>
          <a:off x="260059" y="3673032"/>
          <a:ext cx="5004441" cy="1320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5171">
                  <a:extLst>
                    <a:ext uri="{9D8B030D-6E8A-4147-A177-3AD203B41FA5}">
                      <a16:colId xmlns:a16="http://schemas.microsoft.com/office/drawing/2014/main" val="3797267912"/>
                    </a:ext>
                  </a:extLst>
                </a:gridCol>
                <a:gridCol w="1635853">
                  <a:extLst>
                    <a:ext uri="{9D8B030D-6E8A-4147-A177-3AD203B41FA5}">
                      <a16:colId xmlns:a16="http://schemas.microsoft.com/office/drawing/2014/main" val="1867770398"/>
                    </a:ext>
                  </a:extLst>
                </a:gridCol>
                <a:gridCol w="360727">
                  <a:extLst>
                    <a:ext uri="{9D8B030D-6E8A-4147-A177-3AD203B41FA5}">
                      <a16:colId xmlns:a16="http://schemas.microsoft.com/office/drawing/2014/main" val="802859726"/>
                    </a:ext>
                  </a:extLst>
                </a:gridCol>
                <a:gridCol w="805343">
                  <a:extLst>
                    <a:ext uri="{9D8B030D-6E8A-4147-A177-3AD203B41FA5}">
                      <a16:colId xmlns:a16="http://schemas.microsoft.com/office/drawing/2014/main" val="1539036980"/>
                    </a:ext>
                  </a:extLst>
                </a:gridCol>
                <a:gridCol w="360727">
                  <a:extLst>
                    <a:ext uri="{9D8B030D-6E8A-4147-A177-3AD203B41FA5}">
                      <a16:colId xmlns:a16="http://schemas.microsoft.com/office/drawing/2014/main" val="3729398312"/>
                    </a:ext>
                  </a:extLst>
                </a:gridCol>
                <a:gridCol w="746620">
                  <a:extLst>
                    <a:ext uri="{9D8B030D-6E8A-4147-A177-3AD203B41FA5}">
                      <a16:colId xmlns:a16="http://schemas.microsoft.com/office/drawing/2014/main" val="2925524727"/>
                    </a:ext>
                  </a:extLst>
                </a:gridCol>
              </a:tblGrid>
              <a:tr h="361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Classification by clinical experts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Classification by EEG experts</a:t>
                      </a:r>
                      <a:endParaRPr lang="nl-NL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nl-NL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Mean DRS-R-98 score</a:t>
                      </a:r>
                      <a:endParaRPr lang="nl-NL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SD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Range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443470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Delirium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Acute encephalopathy</a:t>
                      </a:r>
                      <a:endParaRPr lang="nl-NL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12.4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5.6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 – 29.0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283410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Delirium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acute encephalopathy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7.9</a:t>
                      </a:r>
                      <a:endParaRPr lang="nl-NL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3.0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4.3 – 16.3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55797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delirium 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Acute encephalopathy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3.8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 – 10.0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2744351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delirium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acute encephalopathy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181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1.7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 – 8.7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3655335"/>
                  </a:ext>
                </a:extLst>
              </a:tr>
              <a:tr h="2032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321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4.9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4.5</a:t>
                      </a:r>
                      <a:endParaRPr lang="nl-NL" sz="1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 – 29.0</a:t>
                      </a:r>
                      <a:endParaRPr lang="nl-NL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958869"/>
                  </a:ext>
                </a:extLst>
              </a:tr>
            </a:tbl>
          </a:graphicData>
        </a:graphic>
      </p:graphicFrame>
      <p:sp>
        <p:nvSpPr>
          <p:cNvPr id="10" name="Tekstvak 8"/>
          <p:cNvSpPr txBox="1">
            <a:spLocks noChangeArrowheads="1"/>
          </p:cNvSpPr>
          <p:nvPr/>
        </p:nvSpPr>
        <p:spPr bwMode="auto">
          <a:xfrm>
            <a:off x="260059" y="1184113"/>
            <a:ext cx="340770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200" dirty="0">
                <a:latin typeface="Segoe UI" pitchFamily="34" charset="0"/>
              </a:rPr>
              <a:t> </a:t>
            </a:r>
            <a:r>
              <a:rPr lang="en-US" sz="1100" dirty="0">
                <a:latin typeface="Segoe UI" pitchFamily="34" charset="0"/>
              </a:rPr>
              <a:t>Delirium is hard to diagnose, one fifth of experts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disagree when considering the same information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The cerebral substrate of clinical delirium is acute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encephalopathy (AE)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Acute encephalopathy can be detected in EEG as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slow wave activity in the theta and delta ranges </a:t>
            </a:r>
          </a:p>
        </p:txBody>
      </p:sp>
      <p:sp>
        <p:nvSpPr>
          <p:cNvPr id="11" name="Tekstvak 11"/>
          <p:cNvSpPr txBox="1">
            <a:spLocks noChangeArrowheads="1"/>
          </p:cNvSpPr>
          <p:nvPr/>
        </p:nvSpPr>
        <p:spPr bwMode="auto">
          <a:xfrm>
            <a:off x="260059" y="2330297"/>
            <a:ext cx="393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000" b="1" dirty="0">
                <a:latin typeface="Segoe UI" pitchFamily="34" charset="0"/>
              </a:rPr>
              <a:t>Methods</a:t>
            </a:r>
          </a:p>
        </p:txBody>
      </p:sp>
      <p:pic>
        <p:nvPicPr>
          <p:cNvPr id="12" name="Tijdelijke aanduiding voor inhoud 5">
            <a:extLst>
              <a:ext uri="{FF2B5EF4-FFF2-40B4-BE49-F238E27FC236}">
                <a16:creationId xmlns:a16="http://schemas.microsoft.com/office/drawing/2014/main" id="{0279DFC2-EAE4-42E4-9B32-E41C71BD7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20" r="50109" b="28903"/>
          <a:stretch/>
        </p:blipFill>
        <p:spPr>
          <a:xfrm>
            <a:off x="3779991" y="1070343"/>
            <a:ext cx="2234246" cy="1186590"/>
          </a:xfrm>
          <a:prstGeom prst="rect">
            <a:avLst/>
          </a:prstGeom>
        </p:spPr>
      </p:pic>
      <p:sp>
        <p:nvSpPr>
          <p:cNvPr id="16" name="Tekstvak 8"/>
          <p:cNvSpPr txBox="1">
            <a:spLocks noChangeArrowheads="1"/>
          </p:cNvSpPr>
          <p:nvPr/>
        </p:nvSpPr>
        <p:spPr bwMode="auto">
          <a:xfrm>
            <a:off x="240524" y="2472827"/>
            <a:ext cx="350138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321 assessments of 145 postoperative patients, T1-3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Two clinical experts (or 3) reviewed videotaped 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cognitive assessments and chart: </a:t>
            </a:r>
            <a:r>
              <a:rPr lang="en-US" sz="1100" dirty="0">
                <a:solidFill>
                  <a:schemeClr val="accent1"/>
                </a:solidFill>
                <a:latin typeface="Segoe UI" pitchFamily="34" charset="0"/>
              </a:rPr>
              <a:t>delirium / no </a:t>
            </a:r>
          </a:p>
          <a:p>
            <a:pPr eaLnBrk="1" hangingPunct="1"/>
            <a:r>
              <a:rPr lang="en-US" sz="1100" dirty="0">
                <a:solidFill>
                  <a:schemeClr val="accent1"/>
                </a:solidFill>
                <a:latin typeface="Segoe UI" pitchFamily="34" charset="0"/>
              </a:rPr>
              <a:t>  delirium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100" dirty="0">
                <a:latin typeface="Segoe UI" pitchFamily="34" charset="0"/>
              </a:rPr>
              <a:t> Three EEG experts classified one channel (Fp2-Pz) </a:t>
            </a:r>
          </a:p>
          <a:p>
            <a:pPr eaLnBrk="1" hangingPunct="1"/>
            <a:r>
              <a:rPr lang="en-US" sz="1100" dirty="0">
                <a:latin typeface="Segoe UI" pitchFamily="34" charset="0"/>
              </a:rPr>
              <a:t>   EEG recordings: </a:t>
            </a:r>
            <a:r>
              <a:rPr lang="en-US" sz="1100" dirty="0">
                <a:solidFill>
                  <a:schemeClr val="accent1"/>
                </a:solidFill>
                <a:latin typeface="Segoe UI" pitchFamily="34" charset="0"/>
              </a:rPr>
              <a:t>AE / no AE</a:t>
            </a:r>
          </a:p>
        </p:txBody>
      </p:sp>
      <p:pic>
        <p:nvPicPr>
          <p:cNvPr id="17" name="Tijdelijke aanduiding voor inhoud 5">
            <a:extLst>
              <a:ext uri="{FF2B5EF4-FFF2-40B4-BE49-F238E27FC236}">
                <a16:creationId xmlns:a16="http://schemas.microsoft.com/office/drawing/2014/main" id="{0279DFC2-EAE4-42E4-9B32-E41C71BD7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40" t="32720" b="28903"/>
          <a:stretch/>
        </p:blipFill>
        <p:spPr>
          <a:xfrm>
            <a:off x="3722374" y="2222143"/>
            <a:ext cx="2291863" cy="1218481"/>
          </a:xfrm>
          <a:prstGeom prst="rect">
            <a:avLst/>
          </a:prstGeom>
        </p:spPr>
      </p:pic>
      <p:sp>
        <p:nvSpPr>
          <p:cNvPr id="18" name="Tekstvak 11"/>
          <p:cNvSpPr txBox="1">
            <a:spLocks noChangeArrowheads="1"/>
          </p:cNvSpPr>
          <p:nvPr/>
        </p:nvSpPr>
        <p:spPr bwMode="auto">
          <a:xfrm>
            <a:off x="5368954" y="3710322"/>
            <a:ext cx="393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000" b="1" dirty="0">
                <a:latin typeface="Segoe UI" pitchFamily="34" charset="0"/>
              </a:rPr>
              <a:t>References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3000543" y="4013312"/>
            <a:ext cx="1190166" cy="762055"/>
            <a:chOff x="3000543" y="4013312"/>
            <a:chExt cx="1190166" cy="762055"/>
          </a:xfrm>
        </p:grpSpPr>
        <p:sp>
          <p:nvSpPr>
            <p:cNvPr id="4" name="Rechthoek 3"/>
            <p:cNvSpPr/>
            <p:nvPr/>
          </p:nvSpPr>
          <p:spPr>
            <a:xfrm>
              <a:off x="3000543" y="4596610"/>
              <a:ext cx="1187922" cy="178757"/>
            </a:xfrm>
            <a:prstGeom prst="rect">
              <a:avLst/>
            </a:prstGeom>
            <a:solidFill>
              <a:schemeClr val="accent3">
                <a:alpha val="4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3002787" y="4013312"/>
              <a:ext cx="1187922" cy="178757"/>
            </a:xfrm>
            <a:prstGeom prst="rect">
              <a:avLst/>
            </a:prstGeom>
            <a:solidFill>
              <a:schemeClr val="accent2">
                <a:alpha val="4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3002787" y="4391697"/>
              <a:ext cx="1187922" cy="178757"/>
            </a:xfrm>
            <a:prstGeom prst="rect">
              <a:avLst/>
            </a:prstGeom>
            <a:blipFill dpi="0" rotWithShape="1">
              <a:blip r:embed="rId6">
                <a:alphaModFix amt="19000"/>
              </a:blip>
              <a:srcRect/>
              <a:tile tx="0" ty="0" sx="100000" sy="100000" flip="none" algn="tl"/>
            </a:blip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4" name="Tekstvak 11"/>
          <p:cNvSpPr txBox="1">
            <a:spLocks noChangeArrowheads="1"/>
          </p:cNvSpPr>
          <p:nvPr/>
        </p:nvSpPr>
        <p:spPr bwMode="auto">
          <a:xfrm>
            <a:off x="6177500" y="1106415"/>
            <a:ext cx="3930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000" b="1" dirty="0">
                <a:latin typeface="Segoe UI" pitchFamily="34" charset="0"/>
              </a:rPr>
              <a:t>Results and Discussion</a:t>
            </a:r>
          </a:p>
          <a:p>
            <a:pPr eaLnBrk="1" hangingPunct="1"/>
            <a:r>
              <a:rPr lang="en-US" sz="1000" b="1" dirty="0">
                <a:latin typeface="Segoe UI" pitchFamily="34" charset="0"/>
              </a:rPr>
              <a:t> </a:t>
            </a:r>
          </a:p>
        </p:txBody>
      </p:sp>
      <p:sp>
        <p:nvSpPr>
          <p:cNvPr id="25" name="Rechthoek 24"/>
          <p:cNvSpPr/>
          <p:nvPr/>
        </p:nvSpPr>
        <p:spPr>
          <a:xfrm>
            <a:off x="6226345" y="2106490"/>
            <a:ext cx="782100" cy="181732"/>
          </a:xfrm>
          <a:prstGeom prst="rect">
            <a:avLst/>
          </a:prstGeom>
          <a:solidFill>
            <a:schemeClr val="accent2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/>
        </p:nvSpPr>
        <p:spPr>
          <a:xfrm>
            <a:off x="7471964" y="2110469"/>
            <a:ext cx="1187922" cy="177753"/>
          </a:xfrm>
          <a:prstGeom prst="rect">
            <a:avLst/>
          </a:prstGeom>
          <a:solidFill>
            <a:schemeClr val="accent3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5455138" y="4013312"/>
            <a:ext cx="1646702" cy="67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9" name="Tekstvak 8"/>
          <p:cNvSpPr txBox="1">
            <a:spLocks noChangeArrowheads="1"/>
          </p:cNvSpPr>
          <p:nvPr/>
        </p:nvSpPr>
        <p:spPr bwMode="auto">
          <a:xfrm>
            <a:off x="5368954" y="3899455"/>
            <a:ext cx="34938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900" dirty="0" err="1">
                <a:latin typeface="Segoe UI" pitchFamily="34" charset="0"/>
              </a:rPr>
              <a:t>Numan</a:t>
            </a:r>
            <a:r>
              <a:rPr lang="en-US" sz="900" dirty="0">
                <a:latin typeface="Segoe UI" pitchFamily="34" charset="0"/>
              </a:rPr>
              <a:t> et al., JAGS (2017)</a:t>
            </a:r>
          </a:p>
          <a:p>
            <a:pPr eaLnBrk="1" hangingPunct="1"/>
            <a:r>
              <a:rPr lang="en-US" sz="900" dirty="0" err="1">
                <a:latin typeface="Segoe UI" pitchFamily="34" charset="0"/>
              </a:rPr>
              <a:t>Slooter</a:t>
            </a:r>
            <a:r>
              <a:rPr lang="en-US" sz="900" dirty="0">
                <a:latin typeface="Segoe UI" pitchFamily="34" charset="0"/>
              </a:rPr>
              <a:t> et al., Intensive Care Med (2020)</a:t>
            </a:r>
          </a:p>
          <a:p>
            <a:pPr eaLnBrk="1" hangingPunct="1"/>
            <a:r>
              <a:rPr lang="en-US" sz="900" dirty="0" err="1">
                <a:latin typeface="Segoe UI" pitchFamily="34" charset="0"/>
              </a:rPr>
              <a:t>Trzepacz</a:t>
            </a:r>
            <a:r>
              <a:rPr lang="en-US" sz="900" dirty="0">
                <a:latin typeface="Segoe UI" pitchFamily="34" charset="0"/>
              </a:rPr>
              <a:t>, J Neuropsychiatry </a:t>
            </a:r>
            <a:r>
              <a:rPr lang="en-US" sz="900" dirty="0" err="1">
                <a:latin typeface="Segoe UI" pitchFamily="34" charset="0"/>
              </a:rPr>
              <a:t>Clin</a:t>
            </a:r>
            <a:r>
              <a:rPr lang="en-US" sz="900" dirty="0">
                <a:latin typeface="Segoe UI" pitchFamily="34" charset="0"/>
              </a:rPr>
              <a:t> </a:t>
            </a:r>
            <a:r>
              <a:rPr lang="en-US" sz="900" dirty="0" err="1">
                <a:latin typeface="Segoe UI" pitchFamily="34" charset="0"/>
              </a:rPr>
              <a:t>Neurosci</a:t>
            </a:r>
            <a:r>
              <a:rPr lang="en-US" sz="900" dirty="0">
                <a:latin typeface="Segoe UI" pitchFamily="34" charset="0"/>
              </a:rPr>
              <a:t> (2001)</a:t>
            </a:r>
          </a:p>
          <a:p>
            <a:pPr eaLnBrk="1" hangingPunct="1"/>
            <a:endParaRPr lang="en-US" sz="900" dirty="0">
              <a:latin typeface="Segoe UI" pitchFamily="34" charset="0"/>
            </a:endParaRPr>
          </a:p>
          <a:p>
            <a:pPr eaLnBrk="1" hangingPunct="1"/>
            <a:endParaRPr lang="en-US" sz="900" dirty="0">
              <a:latin typeface="Segoe UI" pitchFamily="34" charset="0"/>
            </a:endParaRPr>
          </a:p>
          <a:p>
            <a:pPr eaLnBrk="1" hangingPunct="1"/>
            <a:r>
              <a:rPr lang="en-US" sz="900" dirty="0">
                <a:latin typeface="Segoe UI" pitchFamily="34" charset="0"/>
              </a:rPr>
              <a:t>Manuscript just out:</a:t>
            </a:r>
          </a:p>
          <a:p>
            <a:pPr eaLnBrk="1" hangingPunct="1"/>
            <a:r>
              <a:rPr lang="en-US" sz="900" dirty="0">
                <a:latin typeface="Segoe UI" pitchFamily="34" charset="0"/>
              </a:rPr>
              <a:t>Hut et al. Psych </a:t>
            </a:r>
            <a:r>
              <a:rPr lang="en-US" sz="900" dirty="0" err="1">
                <a:latin typeface="Segoe UI" pitchFamily="34" charset="0"/>
              </a:rPr>
              <a:t>Clin</a:t>
            </a:r>
            <a:r>
              <a:rPr lang="en-US" sz="900" dirty="0">
                <a:latin typeface="Segoe UI" pitchFamily="34" charset="0"/>
              </a:rPr>
              <a:t> </a:t>
            </a:r>
            <a:r>
              <a:rPr lang="en-US" sz="900" dirty="0" err="1">
                <a:latin typeface="Segoe UI" pitchFamily="34" charset="0"/>
              </a:rPr>
              <a:t>Neurosci</a:t>
            </a:r>
            <a:r>
              <a:rPr lang="en-US" sz="900" dirty="0">
                <a:latin typeface="Segoe UI" pitchFamily="34" charset="0"/>
              </a:rPr>
              <a:t> (2021)</a:t>
            </a:r>
          </a:p>
          <a:p>
            <a:pPr eaLnBrk="1" hangingPunct="1"/>
            <a:r>
              <a:rPr lang="en-US" sz="900" dirty="0">
                <a:latin typeface="Segoe UI" pitchFamily="34" charset="0"/>
              </a:rPr>
              <a:t>doi.org/10.1111/pcn.13225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963909" y="596869"/>
            <a:ext cx="553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961AB"/>
                </a:solidFill>
                <a:latin typeface="Segoe UI"/>
              </a:rPr>
              <a:t>SCA Hut, SMA </a:t>
            </a:r>
            <a:r>
              <a:rPr lang="en-US" sz="1000" b="1" dirty="0" err="1">
                <a:solidFill>
                  <a:srgbClr val="1961AB"/>
                </a:solidFill>
                <a:latin typeface="Segoe UI"/>
              </a:rPr>
              <a:t>Dijkstra-Kersten</a:t>
            </a:r>
            <a:r>
              <a:rPr lang="en-US" sz="1000" b="1" dirty="0">
                <a:solidFill>
                  <a:srgbClr val="1961AB"/>
                </a:solidFill>
                <a:latin typeface="Segoe UI"/>
              </a:rPr>
              <a:t>, T </a:t>
            </a:r>
            <a:r>
              <a:rPr lang="en-US" sz="1000" b="1" dirty="0" err="1">
                <a:solidFill>
                  <a:srgbClr val="1961AB"/>
                </a:solidFill>
                <a:latin typeface="Segoe UI"/>
              </a:rPr>
              <a:t>Numan</a:t>
            </a:r>
            <a:r>
              <a:rPr lang="en-US" sz="1000" b="1" dirty="0">
                <a:solidFill>
                  <a:srgbClr val="1961AB"/>
                </a:solidFill>
                <a:latin typeface="Segoe UI"/>
              </a:rPr>
              <a:t>, NRVR Henriquez, NW </a:t>
            </a:r>
            <a:r>
              <a:rPr lang="en-US" sz="1000" b="1" dirty="0" err="1">
                <a:solidFill>
                  <a:srgbClr val="1961AB"/>
                </a:solidFill>
                <a:latin typeface="Segoe UI"/>
              </a:rPr>
              <a:t>Teunissen</a:t>
            </a:r>
            <a:r>
              <a:rPr lang="en-US" sz="1000" b="1" dirty="0">
                <a:solidFill>
                  <a:srgbClr val="1961AB"/>
                </a:solidFill>
                <a:latin typeface="Segoe UI"/>
              </a:rPr>
              <a:t>, M van den </a:t>
            </a:r>
            <a:r>
              <a:rPr lang="en-US" sz="1000" b="1" dirty="0" err="1">
                <a:solidFill>
                  <a:srgbClr val="1961AB"/>
                </a:solidFill>
                <a:latin typeface="Segoe UI"/>
              </a:rPr>
              <a:t>Boogaard</a:t>
            </a:r>
            <a:r>
              <a:rPr lang="en-US" sz="1000" b="1" dirty="0">
                <a:solidFill>
                  <a:srgbClr val="1961AB"/>
                </a:solidFill>
                <a:latin typeface="Segoe UI"/>
              </a:rPr>
              <a:t>, FS Leijten, AJC </a:t>
            </a:r>
            <a:r>
              <a:rPr lang="en-US" sz="1000" b="1" dirty="0" err="1">
                <a:solidFill>
                  <a:srgbClr val="1961AB"/>
                </a:solidFill>
                <a:latin typeface="Segoe UI"/>
              </a:rPr>
              <a:t>Slooter</a:t>
            </a:r>
            <a:r>
              <a:rPr lang="en-US" sz="1000" b="1" dirty="0">
                <a:solidFill>
                  <a:srgbClr val="1961AB"/>
                </a:solidFill>
                <a:latin typeface="Segoe UI"/>
              </a:rPr>
              <a:t> – UMC Utrecht / </a:t>
            </a:r>
            <a:r>
              <a:rPr lang="en-US" sz="1000" b="1" dirty="0" err="1">
                <a:solidFill>
                  <a:srgbClr val="1961AB"/>
                </a:solidFill>
                <a:latin typeface="Segoe UI"/>
              </a:rPr>
              <a:t>Radboud</a:t>
            </a:r>
            <a:r>
              <a:rPr lang="en-US" sz="1000" b="1" dirty="0">
                <a:solidFill>
                  <a:srgbClr val="1961AB"/>
                </a:solidFill>
                <a:latin typeface="Segoe UI"/>
              </a:rPr>
              <a:t> UMC Nijmegen / UZ Brussels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C1523-CC98-4F00-8CF8-3CBF9687F67A}"/>
              </a:ext>
            </a:extLst>
          </p:cNvPr>
          <p:cNvSpPr txBox="1"/>
          <p:nvPr/>
        </p:nvSpPr>
        <p:spPr>
          <a:xfrm>
            <a:off x="7679968" y="793863"/>
            <a:ext cx="1464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s.c.a.hut@umcutrecht.nl</a:t>
            </a:r>
            <a:endParaRPr lang="en-NL" sz="900" dirty="0"/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0AA1BEAA-922C-456E-93ED-B98926F32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2303" y="3518279"/>
            <a:ext cx="1811697" cy="873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99"/>
    </mc:Choice>
    <mc:Fallback xmlns="">
      <p:transition spd="slow" advTm="33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MCU PPT Onderzoek 16-9 NED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C Utrecht Onderzoek presentatie breedbeeld.pptx" id="{A1563C9B-44CC-5443-BC12-8755B8566186}" vid="{17C0AC6B-D617-7D4D-BB4E-FFE367DA9591}"/>
    </a:ext>
  </a:extLst>
</a:theme>
</file>

<file path=ppt/theme/theme2.xml><?xml version="1.0" encoding="utf-8"?>
<a:theme xmlns:a="http://schemas.openxmlformats.org/drawingml/2006/main" name="7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C Utrecht Onderzoek presentatie breedbeeld.pptx" id="{A1563C9B-44CC-5443-BC12-8755B8566186}" vid="{092511A9-8A8A-0547-B91E-86AB99F0E043}"/>
    </a:ext>
  </a:extLst>
</a:theme>
</file>

<file path=ppt/theme/theme3.xml><?xml version="1.0" encoding="utf-8"?>
<a:theme xmlns:a="http://schemas.openxmlformats.org/drawingml/2006/main" name="8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C Utrecht Onderzoek presentatie breedbeeld.pptx" id="{A1563C9B-44CC-5443-BC12-8755B8566186}" vid="{F8CB9C1C-9B1F-1140-911F-A8979D0DEE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A50CC87A911942996C3B61A5853DB7" ma:contentTypeVersion="1" ma:contentTypeDescription="Een nieuw document maken." ma:contentTypeScope="" ma:versionID="7e3c6f6dd1801eea20e3ae08e315f7a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7fdf0b8816a2e6c73b5ec523d062f6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Begindatum van de planning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Einddatum van de planning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A7026D-250A-4B3E-8B0F-32DD7573FF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F44C69-97BF-4C0E-88C3-D2486CD5EC62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438CE1E-49B7-48AE-930A-21557002AA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UMC Utrecht Onderzoek presentatie breedbeeld</Template>
  <TotalTime>305</TotalTime>
  <Words>352</Words>
  <Application>Microsoft Office PowerPoint</Application>
  <PresentationFormat>On-screen Show (16:9)</PresentationFormat>
  <Paragraphs>79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UMCU PPT Onderzoek 16-9 NED</vt:lpstr>
      <vt:lpstr>7_Office-thema</vt:lpstr>
      <vt:lpstr>8_Office-thema</vt:lpstr>
      <vt:lpstr>Acute Encephalopathy in EEG As Compared To Clinical Diagnosis of Delirium</vt:lpstr>
    </vt:vector>
  </TitlesOfParts>
  <Manager/>
  <Company>UMC Utrecht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subject/>
  <dc:creator>Hut, S.C.A. (Suzanne)</dc:creator>
  <cp:keywords/>
  <dc:description/>
  <cp:lastModifiedBy>Suzanne</cp:lastModifiedBy>
  <cp:revision>28</cp:revision>
  <dcterms:created xsi:type="dcterms:W3CDTF">2021-05-22T14:54:35Z</dcterms:created>
  <dcterms:modified xsi:type="dcterms:W3CDTF">2021-05-27T15:39:17Z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0x0101004FA50CC87A911942996C3B61A5853DB7</vt:lpwstr>
  </property>
</Properties>
</file>